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 Mono" panose="00000009000000000000" pitchFamily="49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80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adc9768ee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adc9768ee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adc9768ee_0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adc9768ee_0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1d7b72fe7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1d7b72fe7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1d7b72fe7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1d7b72fe7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adc9768ee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adc9768ee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adc9768ee_0_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adc9768ee_0_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adc9768ee_0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adc9768ee_0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adc9768ee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adc9768ee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adc9768ee_0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adc9768ee_0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1dd33e8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1dd33e8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adc9768ee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adc9768ee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adc9768ee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adc9768ee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r-mandeeprana/All_Intership_Report.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r-mandeeprana/Campus-Network-Design-Cisco-Packet-Tracer.git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r-mandeeprana/WareHouse_Management_System.git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hyperlink" Target="https://feedbackformbeumergroup.netlify.app/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hyperlink" Target="https://github.com/mr-mandeeprana/IO-Link-Sensor-Monitoring-System_Digital_Twin_Model.git" TargetMode="External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16350" y="1106127"/>
            <a:ext cx="9144000" cy="40374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0050" y="1017750"/>
            <a:ext cx="9156600" cy="9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57;p13"/>
          <p:cNvSpPr txBox="1"/>
          <p:nvPr/>
        </p:nvSpPr>
        <p:spPr>
          <a:xfrm>
            <a:off x="1537325" y="2449275"/>
            <a:ext cx="7624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6350" y="2910975"/>
            <a:ext cx="9111300" cy="222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 dirty="0">
                <a:solidFill>
                  <a:schemeClr val="lt1"/>
                </a:solidFill>
              </a:rPr>
              <a:t>Organization: BEUMER Group</a:t>
            </a:r>
            <a:endParaRPr sz="17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 dirty="0">
                <a:solidFill>
                  <a:schemeClr val="lt1"/>
                </a:solidFill>
              </a:rPr>
              <a:t>Intern Name: Mandeep Rana</a:t>
            </a:r>
            <a:endParaRPr sz="17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 dirty="0">
                <a:solidFill>
                  <a:schemeClr val="lt1"/>
                </a:solidFill>
              </a:rPr>
              <a:t>Reporting Managers: Mr. Kannan (Digitalization), Mr. Shivam Singh (Automation/Networking)</a:t>
            </a:r>
            <a:endParaRPr sz="17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 dirty="0">
                <a:solidFill>
                  <a:schemeClr val="lt1"/>
                </a:solidFill>
              </a:rPr>
              <a:t>Internship Duration: 12 Weeks (6 Weeks Digitalization + 6 Weeks Automation)</a:t>
            </a:r>
          </a:p>
          <a:p>
            <a:pPr lvl="0"/>
            <a:r>
              <a:rPr lang="en-GB" sz="1800" b="1" dirty="0">
                <a:solidFill>
                  <a:schemeClr val="lt1"/>
                </a:solidFill>
              </a:rPr>
              <a:t>Detail Reports: </a:t>
            </a:r>
            <a:r>
              <a:rPr lang="en-GB" sz="1800" b="1" dirty="0">
                <a:solidFill>
                  <a:schemeClr val="lt1"/>
                </a:solidFill>
                <a:hlinkClick r:id="rId4"/>
              </a:rPr>
              <a:t>https://github.com/</a:t>
            </a:r>
            <a:r>
              <a:rPr lang="en-GB" sz="1800" b="1" dirty="0" err="1">
                <a:solidFill>
                  <a:schemeClr val="lt1"/>
                </a:solidFill>
                <a:hlinkClick r:id="rId4"/>
              </a:rPr>
              <a:t>mr-mandeeprana</a:t>
            </a:r>
            <a:r>
              <a:rPr lang="en-GB" sz="1800" b="1" dirty="0">
                <a:solidFill>
                  <a:schemeClr val="lt1"/>
                </a:solidFill>
                <a:hlinkClick r:id="rId4"/>
              </a:rPr>
              <a:t>/</a:t>
            </a:r>
            <a:r>
              <a:rPr lang="en-GB" sz="1800" b="1" dirty="0" err="1">
                <a:solidFill>
                  <a:schemeClr val="lt1"/>
                </a:solidFill>
                <a:hlinkClick r:id="rId4"/>
              </a:rPr>
              <a:t>All_Intership_Report..git</a:t>
            </a:r>
            <a:endParaRPr lang="en-GB" sz="1800" b="1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7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>
            <a:off x="0" y="833275"/>
            <a:ext cx="9144000" cy="43101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-GB" sz="1700" b="1" dirty="0">
                <a:solidFill>
                  <a:schemeClr val="lt1"/>
                </a:solidFill>
              </a:rPr>
              <a:t>PROJECT 1: CAMPUS NETWORK DESIGN</a:t>
            </a:r>
            <a:endParaRPr sz="17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 dirty="0">
                <a:solidFill>
                  <a:schemeClr val="lt1"/>
                </a:solidFill>
              </a:rPr>
              <a:t>Tool: Cisco Packet Tracer</a:t>
            </a:r>
            <a:endParaRPr sz="11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 dirty="0">
                <a:solidFill>
                  <a:schemeClr val="lt1"/>
                </a:solidFill>
              </a:rPr>
              <a:t>Project Overview</a:t>
            </a:r>
            <a:endParaRPr sz="1100" b="1" dirty="0">
              <a:solidFill>
                <a:schemeClr val="lt1"/>
              </a:solidFill>
            </a:endParaRPr>
          </a:p>
          <a:p>
            <a:pPr marL="457200" lvl="0" indent="-28797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 b="1" dirty="0">
                <a:solidFill>
                  <a:schemeClr val="lt1"/>
                </a:solidFill>
              </a:rPr>
              <a:t>Designed a multi-campus network (Central &amp; East Campus)</a:t>
            </a:r>
            <a:br>
              <a:rPr lang="en-GB" sz="1100" b="1" dirty="0">
                <a:solidFill>
                  <a:schemeClr val="lt1"/>
                </a:solidFill>
              </a:rPr>
            </a:br>
            <a:endParaRPr sz="1100" b="1" dirty="0">
              <a:solidFill>
                <a:schemeClr val="lt1"/>
              </a:solidFill>
            </a:endParaRPr>
          </a:p>
          <a:p>
            <a:pPr marL="457200" lvl="0" indent="-2879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 b="1" dirty="0">
                <a:solidFill>
                  <a:schemeClr val="lt1"/>
                </a:solidFill>
              </a:rPr>
              <a:t>Implemented routers, switches, servers &amp; end devices</a:t>
            </a:r>
            <a:br>
              <a:rPr lang="en-GB" sz="1100" b="1" dirty="0">
                <a:solidFill>
                  <a:schemeClr val="lt1"/>
                </a:solidFill>
              </a:rPr>
            </a:br>
            <a:endParaRPr sz="11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 dirty="0">
                <a:solidFill>
                  <a:schemeClr val="lt1"/>
                </a:solidFill>
              </a:rPr>
              <a:t>Key Features</a:t>
            </a:r>
            <a:endParaRPr sz="1100" b="1" dirty="0">
              <a:solidFill>
                <a:schemeClr val="lt1"/>
              </a:solidFill>
            </a:endParaRPr>
          </a:p>
          <a:p>
            <a:pPr marL="457200" lvl="0" indent="-28797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 b="1" dirty="0">
                <a:solidFill>
                  <a:schemeClr val="lt1"/>
                </a:solidFill>
              </a:rPr>
              <a:t>Hierarchical network topology</a:t>
            </a:r>
            <a:br>
              <a:rPr lang="en-GB" sz="1100" b="1" dirty="0">
                <a:solidFill>
                  <a:schemeClr val="lt1"/>
                </a:solidFill>
              </a:rPr>
            </a:br>
            <a:endParaRPr sz="1100" b="1" dirty="0">
              <a:solidFill>
                <a:schemeClr val="lt1"/>
              </a:solidFill>
            </a:endParaRPr>
          </a:p>
          <a:p>
            <a:pPr marL="457200" lvl="0" indent="-2879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 b="1" dirty="0">
                <a:solidFill>
                  <a:schemeClr val="lt1"/>
                </a:solidFill>
              </a:rPr>
              <a:t>DNS, Web, Email &amp; FTP services</a:t>
            </a:r>
            <a:br>
              <a:rPr lang="en-GB" sz="1100" b="1" dirty="0">
                <a:solidFill>
                  <a:schemeClr val="lt1"/>
                </a:solidFill>
              </a:rPr>
            </a:br>
            <a:endParaRPr sz="1100" b="1" dirty="0">
              <a:solidFill>
                <a:schemeClr val="lt1"/>
              </a:solidFill>
            </a:endParaRPr>
          </a:p>
          <a:p>
            <a:pPr marL="457200" lvl="0" indent="-2879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 b="1" dirty="0">
                <a:solidFill>
                  <a:schemeClr val="lt1"/>
                </a:solidFill>
              </a:rPr>
              <a:t>Inter-campus routing &amp; connectivity</a:t>
            </a:r>
            <a:br>
              <a:rPr lang="en-GB" sz="1100" b="1" dirty="0">
                <a:solidFill>
                  <a:schemeClr val="lt1"/>
                </a:solidFill>
              </a:rPr>
            </a:br>
            <a:endParaRPr sz="11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 dirty="0">
                <a:solidFill>
                  <a:schemeClr val="lt1"/>
                </a:solidFill>
              </a:rPr>
              <a:t>Learning Outcome</a:t>
            </a:r>
            <a:endParaRPr sz="1100" b="1" dirty="0">
              <a:solidFill>
                <a:schemeClr val="lt1"/>
              </a:solidFill>
            </a:endParaRPr>
          </a:p>
          <a:p>
            <a:pPr marL="457200" lvl="0" indent="-28797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 b="1" dirty="0">
                <a:solidFill>
                  <a:schemeClr val="lt1"/>
                </a:solidFill>
              </a:rPr>
              <a:t>Practical routing &amp; switching</a:t>
            </a:r>
            <a:br>
              <a:rPr lang="en-GB" sz="1100" b="1" dirty="0">
                <a:solidFill>
                  <a:schemeClr val="lt1"/>
                </a:solidFill>
              </a:rPr>
            </a:br>
            <a:endParaRPr sz="1100" b="1" dirty="0">
              <a:solidFill>
                <a:schemeClr val="lt1"/>
              </a:solidFill>
            </a:endParaRPr>
          </a:p>
          <a:p>
            <a:pPr marL="457200" lvl="0" indent="-28797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 b="1" dirty="0">
                <a:solidFill>
                  <a:schemeClr val="lt1"/>
                </a:solidFill>
              </a:rPr>
              <a:t>Enterprise-level network simulation</a:t>
            </a:r>
            <a:endParaRPr sz="1100" b="1"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2400" b="1" dirty="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-4"/>
            <a:ext cx="3530150" cy="72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2"/>
          <p:cNvCxnSpPr/>
          <p:nvPr/>
        </p:nvCxnSpPr>
        <p:spPr>
          <a:xfrm>
            <a:off x="30450" y="817675"/>
            <a:ext cx="90831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22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4069975" y="-114650"/>
            <a:ext cx="8360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22" title="Screenshot 2025-12-18 14085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300" y="2571750"/>
            <a:ext cx="3894700" cy="19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D85FAF-EB2F-347B-A968-7C5717BE0651}"/>
              </a:ext>
            </a:extLst>
          </p:cNvPr>
          <p:cNvSpPr txBox="1"/>
          <p:nvPr/>
        </p:nvSpPr>
        <p:spPr>
          <a:xfrm>
            <a:off x="4789714" y="1280160"/>
            <a:ext cx="4323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GitHub Link</a:t>
            </a:r>
            <a:r>
              <a:rPr lang="en-IN" dirty="0"/>
              <a:t>: </a:t>
            </a:r>
            <a:r>
              <a:rPr lang="en-IN" dirty="0">
                <a:hlinkClick r:id="rId6"/>
              </a:rPr>
              <a:t>https://github.com/mr-mandeeprana/Campus-Network-Design-Cisco-Packet-Tracer.git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0360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body" idx="1"/>
          </p:nvPr>
        </p:nvSpPr>
        <p:spPr>
          <a:xfrm>
            <a:off x="17850" y="724500"/>
            <a:ext cx="9156600" cy="44190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 dirty="0">
                <a:solidFill>
                  <a:schemeClr val="lt1"/>
                </a:solidFill>
              </a:rPr>
              <a:t>PROJECT 2: SMART STOCKFLOW (WMS)</a:t>
            </a:r>
            <a:endParaRPr sz="17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 dirty="0">
                <a:solidFill>
                  <a:schemeClr val="lt1"/>
                </a:solidFill>
              </a:rPr>
              <a:t>Client:</a:t>
            </a:r>
            <a:r>
              <a:rPr lang="en-GB" sz="1100" dirty="0">
                <a:solidFill>
                  <a:schemeClr val="lt1"/>
                </a:solidFill>
              </a:rPr>
              <a:t> BEUMER Group – Haryana Plant</a:t>
            </a:r>
            <a:br>
              <a:rPr lang="en-GB" sz="1100" dirty="0">
                <a:solidFill>
                  <a:schemeClr val="lt1"/>
                </a:solidFill>
              </a:rPr>
            </a:br>
            <a:r>
              <a:rPr lang="en-GB" sz="1100" dirty="0">
                <a:solidFill>
                  <a:schemeClr val="lt1"/>
                </a:solidFill>
              </a:rPr>
              <a:t> </a:t>
            </a:r>
            <a:r>
              <a:rPr lang="en-GB" sz="1100" b="1" dirty="0">
                <a:solidFill>
                  <a:schemeClr val="lt1"/>
                </a:solidFill>
              </a:rPr>
              <a:t>Technology Stack:</a:t>
            </a:r>
            <a:r>
              <a:rPr lang="en-GB" sz="1100" dirty="0">
                <a:solidFill>
                  <a:schemeClr val="lt1"/>
                </a:solidFill>
              </a:rPr>
              <a:t> MERN (MongoDB, Express, React, Node.js)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 dirty="0">
                <a:solidFill>
                  <a:schemeClr val="lt1"/>
                </a:solidFill>
              </a:rPr>
              <a:t>System Highlights</a:t>
            </a:r>
            <a:endParaRPr sz="1100" b="1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Inventory &amp; material management</a:t>
            </a:r>
            <a:br>
              <a:rPr lang="en-GB" sz="1100" dirty="0">
                <a:solidFill>
                  <a:schemeClr val="lt1"/>
                </a:solidFill>
              </a:rPr>
            </a:b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Role-based access control (JWT)</a:t>
            </a:r>
            <a:br>
              <a:rPr lang="en-GB" sz="1100" dirty="0">
                <a:solidFill>
                  <a:schemeClr val="lt1"/>
                </a:solidFill>
              </a:rPr>
            </a:b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Real-time dashboard &amp; transaction tracking</a:t>
            </a:r>
            <a:br>
              <a:rPr lang="en-GB" sz="1100" dirty="0">
                <a:solidFill>
                  <a:schemeClr val="lt1"/>
                </a:solidFill>
              </a:rPr>
            </a:b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1" dirty="0">
                <a:solidFill>
                  <a:schemeClr val="lt1"/>
                </a:solidFill>
              </a:rPr>
              <a:t>Business Impact</a:t>
            </a:r>
            <a:endParaRPr sz="1100" b="1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Improved inventory accuracy</a:t>
            </a:r>
            <a:br>
              <a:rPr lang="en-GB" sz="1100" dirty="0">
                <a:solidFill>
                  <a:schemeClr val="lt1"/>
                </a:solidFill>
              </a:rPr>
            </a:b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Reduced manual errors</a:t>
            </a:r>
            <a:br>
              <a:rPr lang="en-GB" sz="1100" dirty="0">
                <a:solidFill>
                  <a:schemeClr val="lt1"/>
                </a:solidFill>
              </a:rPr>
            </a:b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Scalable &amp; automation-ready architecture</a:t>
            </a:r>
          </a:p>
          <a:p>
            <a:pPr marL="1587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lang="en-GB"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en-GB"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lang="en-GB"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b="1" dirty="0">
              <a:solidFill>
                <a:schemeClr val="lt1"/>
              </a:solidFill>
            </a:endParaRPr>
          </a:p>
        </p:txBody>
      </p:sp>
      <p:pic>
        <p:nvPicPr>
          <p:cNvPr id="168" name="Google Shape;168;p23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0"/>
            <a:ext cx="3530150" cy="72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3"/>
          <p:cNvCxnSpPr/>
          <p:nvPr/>
        </p:nvCxnSpPr>
        <p:spPr>
          <a:xfrm>
            <a:off x="30450" y="724625"/>
            <a:ext cx="90831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0" name="Google Shape;170;p23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 title="Screenshot 2025-12-18 1626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850" y="2298700"/>
            <a:ext cx="5163148" cy="225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C43A2-F31F-4ED2-6D63-16879132857B}"/>
              </a:ext>
            </a:extLst>
          </p:cNvPr>
          <p:cNvSpPr txBox="1"/>
          <p:nvPr/>
        </p:nvSpPr>
        <p:spPr>
          <a:xfrm>
            <a:off x="4518000" y="853038"/>
            <a:ext cx="451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GitHub Link</a:t>
            </a:r>
            <a:r>
              <a:rPr lang="en-IN" dirty="0"/>
              <a:t>: </a:t>
            </a:r>
            <a:r>
              <a:rPr lang="en-IN" dirty="0">
                <a:hlinkClick r:id="rId6"/>
              </a:rPr>
              <a:t>https://github.com/mr-mandeeprana/WareHouse_Management_System.git</a:t>
            </a:r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body" idx="1"/>
          </p:nvPr>
        </p:nvSpPr>
        <p:spPr>
          <a:xfrm>
            <a:off x="0" y="724500"/>
            <a:ext cx="9144000" cy="44190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chemeClr val="lt1"/>
                </a:solidFill>
              </a:rPr>
              <a:t>THANK YOU</a:t>
            </a:r>
            <a:endParaRPr sz="17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I</a:t>
            </a:r>
            <a:r>
              <a:rPr lang="en-GB" sz="1000">
                <a:solidFill>
                  <a:schemeClr val="lt1"/>
                </a:solidFill>
              </a:rPr>
              <a:t> sincerely express my gratitude to </a:t>
            </a:r>
            <a:r>
              <a:rPr lang="en-GB" sz="1000" b="1">
                <a:solidFill>
                  <a:schemeClr val="lt1"/>
                </a:solidFill>
              </a:rPr>
              <a:t>BEUMER Group</a:t>
            </a:r>
            <a:r>
              <a:rPr lang="en-GB" sz="1000">
                <a:solidFill>
                  <a:schemeClr val="lt1"/>
                </a:solidFill>
              </a:rPr>
              <a:t> for providing me with the opportunity to complete this internship and gain valuable hands-on experience in 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 b="1">
                <a:solidFill>
                  <a:schemeClr val="lt1"/>
                </a:solidFill>
              </a:rPr>
              <a:t>Automation and Digitalization</a:t>
            </a:r>
            <a:r>
              <a:rPr lang="en-GB" sz="1000">
                <a:solidFill>
                  <a:schemeClr val="lt1"/>
                </a:solidFill>
              </a:rPr>
              <a:t>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b="1">
                <a:solidFill>
                  <a:schemeClr val="lt1"/>
                </a:solidFill>
              </a:rPr>
              <a:t>Special Thanks To</a:t>
            </a:r>
            <a:endParaRPr sz="1200" b="1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 b="1">
                <a:solidFill>
                  <a:schemeClr val="lt1"/>
                </a:solidFill>
              </a:rPr>
              <a:t>All Departments &amp; Organization Teams</a:t>
            </a:r>
            <a:r>
              <a:rPr lang="en-GB" sz="1000">
                <a:solidFill>
                  <a:schemeClr val="lt1"/>
                </a:solidFill>
              </a:rPr>
              <a:t> – for their continuous support and cooperation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 b="1">
                <a:solidFill>
                  <a:schemeClr val="lt1"/>
                </a:solidFill>
              </a:rPr>
              <a:t>Training Manager:Mr. Kannan Sir</a:t>
            </a:r>
            <a:endParaRPr sz="1000" b="1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 b="1">
                <a:solidFill>
                  <a:schemeClr val="lt1"/>
                </a:solidFill>
              </a:rPr>
              <a:t>Mr. Ganesh Nayak</a:t>
            </a:r>
            <a:r>
              <a:rPr lang="en-GB" sz="1000" i="1">
                <a:solidFill>
                  <a:schemeClr val="lt1"/>
                </a:solidFill>
              </a:rPr>
              <a:t>(Digitalization)</a:t>
            </a:r>
            <a:r>
              <a:rPr lang="en-GB" sz="1000">
                <a:solidFill>
                  <a:schemeClr val="lt1"/>
                </a:solidFill>
              </a:rPr>
              <a:t> – for technical mentorship and guidance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 b="1">
                <a:solidFill>
                  <a:schemeClr val="lt1"/>
                </a:solidFill>
              </a:rPr>
              <a:t>Mr. Anne Sravan</a:t>
            </a:r>
            <a:r>
              <a:rPr lang="en-GB" sz="1000">
                <a:solidFill>
                  <a:schemeClr val="lt1"/>
                </a:solidFill>
              </a:rPr>
              <a:t> </a:t>
            </a:r>
            <a:r>
              <a:rPr lang="en-GB" sz="1000" i="1">
                <a:solidFill>
                  <a:schemeClr val="lt1"/>
                </a:solidFill>
              </a:rPr>
              <a:t>(Digitalization)</a:t>
            </a:r>
            <a:r>
              <a:rPr lang="en-GB" sz="1000">
                <a:solidFill>
                  <a:schemeClr val="lt1"/>
                </a:solidFill>
              </a:rPr>
              <a:t> – for insights into digital transformation and project guidance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 b="1">
                <a:solidFill>
                  <a:schemeClr val="lt1"/>
                </a:solidFill>
              </a:rPr>
              <a:t>Mr. Giresh</a:t>
            </a:r>
            <a:r>
              <a:rPr lang="en-GB" sz="1000">
                <a:solidFill>
                  <a:schemeClr val="lt1"/>
                </a:solidFill>
              </a:rPr>
              <a:t> </a:t>
            </a:r>
            <a:r>
              <a:rPr lang="en-GB" sz="1000" i="1">
                <a:solidFill>
                  <a:schemeClr val="lt1"/>
                </a:solidFill>
              </a:rPr>
              <a:t>(Automation)</a:t>
            </a:r>
            <a:r>
              <a:rPr lang="en-GB" sz="1000">
                <a:solidFill>
                  <a:schemeClr val="lt1"/>
                </a:solidFill>
              </a:rPr>
              <a:t> – for automation system knowledge and support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marL="457200" lvl="0" indent="-29210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 b="1">
                <a:solidFill>
                  <a:schemeClr val="lt1"/>
                </a:solidFill>
              </a:rPr>
              <a:t>Mr. Shivam Singh</a:t>
            </a:r>
            <a:r>
              <a:rPr lang="en-GB" sz="1000">
                <a:solidFill>
                  <a:schemeClr val="lt1"/>
                </a:solidFill>
              </a:rPr>
              <a:t> </a:t>
            </a:r>
            <a:r>
              <a:rPr lang="en-GB" sz="1000" i="1">
                <a:solidFill>
                  <a:schemeClr val="lt1"/>
                </a:solidFill>
              </a:rPr>
              <a:t>(Automation)</a:t>
            </a:r>
            <a:r>
              <a:rPr lang="en-GB" sz="1000">
                <a:solidFill>
                  <a:schemeClr val="lt1"/>
                </a:solidFill>
              </a:rPr>
              <a:t> – for networking, automation training, and project guidance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</a:rPr>
              <a:t>Their guidance, encouragement, and support were instrumental in the successful completion of this internship.</a:t>
            </a:r>
            <a:endParaRPr sz="10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9" name="Google Shape;179;p24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0"/>
            <a:ext cx="3530150" cy="72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4"/>
          <p:cNvCxnSpPr/>
          <p:nvPr/>
        </p:nvCxnSpPr>
        <p:spPr>
          <a:xfrm>
            <a:off x="30450" y="724625"/>
            <a:ext cx="90831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4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0" y="-11550"/>
            <a:ext cx="9144000" cy="11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10050" y="781850"/>
            <a:ext cx="9156600" cy="43617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chemeClr val="lt1"/>
                </a:solidFill>
              </a:rPr>
              <a:t>1. Executive Summary</a:t>
            </a:r>
            <a:endParaRPr sz="24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This report presents a comprehensive overview of a </a:t>
            </a:r>
            <a:r>
              <a:rPr lang="en-GB" b="1">
                <a:solidFill>
                  <a:schemeClr val="lt1"/>
                </a:solidFill>
              </a:rPr>
              <a:t>12-week internship program</a:t>
            </a:r>
            <a:r>
              <a:rPr lang="en-GB">
                <a:solidFill>
                  <a:schemeClr val="lt1"/>
                </a:solidFill>
              </a:rPr>
              <a:t> at </a:t>
            </a:r>
            <a:r>
              <a:rPr lang="en-GB" b="1">
                <a:solidFill>
                  <a:schemeClr val="lt1"/>
                </a:solidFill>
              </a:rPr>
              <a:t>BEUMER Group</a:t>
            </a:r>
            <a:r>
              <a:rPr lang="en-GB">
                <a:solidFill>
                  <a:schemeClr val="lt1"/>
                </a:solidFill>
              </a:rPr>
              <a:t>, divided into </a:t>
            </a:r>
            <a:r>
              <a:rPr lang="en-GB" b="1">
                <a:solidFill>
                  <a:schemeClr val="lt1"/>
                </a:solidFill>
              </a:rPr>
              <a:t>Digitalization (6 weeks)</a:t>
            </a:r>
            <a:r>
              <a:rPr lang="en-GB">
                <a:solidFill>
                  <a:schemeClr val="lt1"/>
                </a:solidFill>
              </a:rPr>
              <a:t> and </a:t>
            </a:r>
            <a:r>
              <a:rPr lang="en-GB" b="1">
                <a:solidFill>
                  <a:schemeClr val="lt1"/>
                </a:solidFill>
              </a:rPr>
              <a:t>Automation &amp; IT Infrastructure (6 weeks)</a:t>
            </a:r>
            <a:r>
              <a:rPr lang="en-GB">
                <a:solidFill>
                  <a:schemeClr val="lt1"/>
                </a:solidFill>
              </a:rPr>
              <a:t>. The internship combined theoretical learning with hands-on industrial projects focused on </a:t>
            </a:r>
            <a:r>
              <a:rPr lang="en-GB" b="1">
                <a:solidFill>
                  <a:schemeClr val="lt1"/>
                </a:solidFill>
              </a:rPr>
              <a:t>Industrial IoT, Digital Twins, Predictive Maintenance, Networking, Server Infrastructure, and Full-Stack Software Development</a:t>
            </a:r>
            <a:r>
              <a:rPr lang="en-GB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The internship resulted in multiple </a:t>
            </a:r>
            <a:r>
              <a:rPr lang="en-GB" b="1">
                <a:solidFill>
                  <a:schemeClr val="lt1"/>
                </a:solidFill>
              </a:rPr>
              <a:t>operational, demo-ready, and production-grade projects</a:t>
            </a:r>
            <a:r>
              <a:rPr lang="en-GB">
                <a:solidFill>
                  <a:schemeClr val="lt1"/>
                </a:solidFill>
              </a:rPr>
              <a:t>, strengthening practical skills aligned with BEUMER’s digital transformation and automation initiatives.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6" name="Google Shape;66;p14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0"/>
            <a:ext cx="3530150" cy="73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9450" y="777350"/>
            <a:ext cx="9157800" cy="4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14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0" y="808725"/>
            <a:ext cx="9144000" cy="43347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 dirty="0">
                <a:solidFill>
                  <a:schemeClr val="lt1"/>
                </a:solidFill>
              </a:rPr>
              <a:t>Week-wise Training &amp; Hands-on Progress</a:t>
            </a:r>
            <a:endParaRPr sz="1700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dirty="0">
                <a:solidFill>
                  <a:schemeClr val="lt1"/>
                </a:solidFill>
              </a:rPr>
              <a:t>Week 1–2: Foundation &amp; IoT Connectivity</a:t>
            </a:r>
            <a:endParaRPr sz="1300" b="1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Studied ongoing BEUMER digital projects (BHS, Bucket Elevator, </a:t>
            </a:r>
            <a:r>
              <a:rPr lang="en-GB" sz="1100" dirty="0" err="1">
                <a:solidFill>
                  <a:schemeClr val="lt1"/>
                </a:solidFill>
              </a:rPr>
              <a:t>Fillpac</a:t>
            </a:r>
            <a:r>
              <a:rPr lang="en-GB" sz="1100" dirty="0">
                <a:solidFill>
                  <a:schemeClr val="lt1"/>
                </a:solidFill>
              </a:rPr>
              <a:t>)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Learned sensor types, gateways, and edge devices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Implemented Node-RED + MQTT simulated data streaming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Understood limitations of virtual sensor data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dirty="0">
                <a:solidFill>
                  <a:schemeClr val="lt1"/>
                </a:solidFill>
              </a:rPr>
              <a:t>Week 3–4: Data &amp; AI/ML</a:t>
            </a:r>
            <a:endParaRPr sz="1300" b="1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Implemented Python-based sensor data generators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Built complete pipeline: </a:t>
            </a:r>
            <a:r>
              <a:rPr lang="en-GB" sz="1100" b="1" dirty="0">
                <a:solidFill>
                  <a:schemeClr val="lt1"/>
                </a:solidFill>
              </a:rPr>
              <a:t>Python → MQTT → Elasticsearch → Kibana</a:t>
            </a:r>
            <a:endParaRPr sz="1100" b="1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Designed Kibana dashboards for real-time visualization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Learned ML fundamentals and predictive maintenance use cases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 dirty="0">
                <a:solidFill>
                  <a:schemeClr val="lt1"/>
                </a:solidFill>
              </a:rPr>
              <a:t>Week 5–6: Application &amp; Assessment</a:t>
            </a:r>
            <a:endParaRPr sz="1300" b="1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Studied cloud &amp; edge platforms (Azure, AWS, On-Prem)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Security and data governance in industrial systems</a:t>
            </a:r>
            <a:endParaRPr sz="1100" dirty="0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dirty="0">
                <a:solidFill>
                  <a:schemeClr val="lt1"/>
                </a:solidFill>
              </a:rPr>
              <a:t>Group project presentations and final assessments</a:t>
            </a:r>
            <a:endParaRPr sz="11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 dirty="0"/>
          </a:p>
        </p:txBody>
      </p:sp>
      <p:pic>
        <p:nvPicPr>
          <p:cNvPr id="76" name="Google Shape;76;p15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-3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0" y="808725"/>
            <a:ext cx="9083100" cy="31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" name="Google Shape;78;p15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0050" y="906350"/>
            <a:ext cx="9144000" cy="40737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1854" b="1" dirty="0">
                <a:solidFill>
                  <a:schemeClr val="lt1"/>
                </a:solidFill>
              </a:rPr>
              <a:t>Company Project – Belt RUL Prediction Model (Ongoing)</a:t>
            </a:r>
            <a:endParaRPr sz="1854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1005" b="1" dirty="0">
                <a:solidFill>
                  <a:schemeClr val="lt1"/>
                </a:solidFill>
              </a:rPr>
              <a:t>Project Type</a:t>
            </a:r>
            <a:endParaRPr sz="1005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835" b="1" dirty="0">
                <a:solidFill>
                  <a:schemeClr val="lt1"/>
                </a:solidFill>
              </a:rPr>
              <a:t>Company Live Project – Predictive Maintenance</a:t>
            </a:r>
            <a:endParaRPr sz="835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1005" b="1" dirty="0">
                <a:solidFill>
                  <a:schemeClr val="lt1"/>
                </a:solidFill>
              </a:rPr>
              <a:t>Objective</a:t>
            </a:r>
            <a:endParaRPr sz="1005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835" b="1" dirty="0">
                <a:solidFill>
                  <a:schemeClr val="lt1"/>
                </a:solidFill>
              </a:rPr>
              <a:t>To predict Remaining Useful Life (RUL) of bucket elevator steel cord belts and enable proactive maintenance.</a:t>
            </a:r>
            <a:endParaRPr sz="835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1005" b="1" dirty="0">
                <a:solidFill>
                  <a:schemeClr val="lt1"/>
                </a:solidFill>
              </a:rPr>
              <a:t>Methodology</a:t>
            </a:r>
            <a:endParaRPr sz="1005" b="1" dirty="0">
              <a:solidFill>
                <a:schemeClr val="lt1"/>
              </a:solidFill>
            </a:endParaRPr>
          </a:p>
          <a:p>
            <a:pPr marL="457200" lvl="0" indent="-28162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lang="en-GB" sz="835" b="1" dirty="0">
                <a:solidFill>
                  <a:schemeClr val="lt1"/>
                </a:solidFill>
              </a:rPr>
              <a:t>Random Forest ML model</a:t>
            </a:r>
            <a:endParaRPr sz="835" b="1" dirty="0">
              <a:solidFill>
                <a:schemeClr val="lt1"/>
              </a:solidFill>
            </a:endParaRPr>
          </a:p>
          <a:p>
            <a:pPr marL="457200" lvl="0" indent="-2816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lang="en-GB" sz="835" b="1" dirty="0">
                <a:solidFill>
                  <a:schemeClr val="lt1"/>
                </a:solidFill>
              </a:rPr>
              <a:t>1.6M+ sensor readings</a:t>
            </a:r>
            <a:endParaRPr sz="835" b="1" dirty="0">
              <a:solidFill>
                <a:schemeClr val="lt1"/>
              </a:solidFill>
            </a:endParaRPr>
          </a:p>
          <a:p>
            <a:pPr marL="457200" lvl="0" indent="-2816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lang="en-GB" sz="835" b="1" dirty="0">
                <a:solidFill>
                  <a:schemeClr val="lt1"/>
                </a:solidFill>
              </a:rPr>
              <a:t>700+ engineered features</a:t>
            </a:r>
            <a:endParaRPr sz="835" b="1" dirty="0">
              <a:solidFill>
                <a:schemeClr val="lt1"/>
              </a:solidFill>
            </a:endParaRPr>
          </a:p>
          <a:p>
            <a:pPr marL="457200" lvl="0" indent="-2816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lang="en-GB" sz="835" b="1" dirty="0">
                <a:solidFill>
                  <a:schemeClr val="lt1"/>
                </a:solidFill>
              </a:rPr>
              <a:t>Hybrid ML + engineering rule-based approach</a:t>
            </a:r>
            <a:endParaRPr sz="835" b="1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n-GB" sz="1005" b="1" dirty="0">
                <a:solidFill>
                  <a:schemeClr val="lt1"/>
                </a:solidFill>
              </a:rPr>
              <a:t>Key Outputs</a:t>
            </a:r>
            <a:endParaRPr sz="1005" b="1" dirty="0">
              <a:solidFill>
                <a:schemeClr val="lt1"/>
              </a:solidFill>
            </a:endParaRPr>
          </a:p>
          <a:p>
            <a:pPr marL="457200" lvl="0" indent="-281622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lang="en-GB" sz="835" b="1" dirty="0">
                <a:solidFill>
                  <a:schemeClr val="lt1"/>
                </a:solidFill>
              </a:rPr>
              <a:t>Health Score: 95.32%</a:t>
            </a:r>
            <a:endParaRPr sz="835" b="1" dirty="0">
              <a:solidFill>
                <a:schemeClr val="lt1"/>
              </a:solidFill>
            </a:endParaRPr>
          </a:p>
          <a:p>
            <a:pPr marL="457200" lvl="0" indent="-2816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lang="en-GB" sz="835" b="1" dirty="0">
                <a:solidFill>
                  <a:schemeClr val="lt1"/>
                </a:solidFill>
              </a:rPr>
              <a:t>Predicted RUL: 2009 Days</a:t>
            </a:r>
            <a:endParaRPr sz="835" b="1" dirty="0">
              <a:solidFill>
                <a:schemeClr val="lt1"/>
              </a:solidFill>
            </a:endParaRPr>
          </a:p>
          <a:p>
            <a:pPr marL="457200" lvl="0" indent="-281622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lang="en-GB" sz="835" b="1" dirty="0">
                <a:solidFill>
                  <a:schemeClr val="lt1"/>
                </a:solidFill>
              </a:rPr>
              <a:t>Model Accuracy (R²): &gt; 0.99</a:t>
            </a:r>
            <a:endParaRPr sz="835" b="1" dirty="0">
              <a:solidFill>
                <a:schemeClr val="lt1"/>
              </a:solidFill>
            </a:endParaRPr>
          </a:p>
        </p:txBody>
      </p:sp>
      <p:pic>
        <p:nvPicPr>
          <p:cNvPr id="86" name="Google Shape;86;p16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-3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/>
          <p:nvPr/>
        </p:nvCxnSpPr>
        <p:spPr>
          <a:xfrm>
            <a:off x="4275" y="890750"/>
            <a:ext cx="91146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6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997450" y="3613150"/>
            <a:ext cx="3246900" cy="808800"/>
          </a:xfrm>
          <a:prstGeom prst="rect">
            <a:avLst/>
          </a:prstGeom>
          <a:solidFill>
            <a:srgbClr val="93ABB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Team Members:Mandeep Rana,Anne Sarvan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Guidance:Mr.Kannan Sir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162" y="1792737"/>
            <a:ext cx="3397527" cy="17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0" y="824325"/>
            <a:ext cx="9161400" cy="43191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en-GB" sz="2300" b="1">
                <a:solidFill>
                  <a:schemeClr val="lt1"/>
                </a:solidFill>
              </a:rPr>
              <a:t>Company Project – Customer Feedback System</a:t>
            </a:r>
            <a:endParaRPr sz="2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Project Objective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>
                <a:solidFill>
                  <a:schemeClr val="lt1"/>
                </a:solidFill>
              </a:rPr>
              <a:t>Digitize and centralize customer feedback collection across global BEUMER plant locations with a secure, deployable web solution.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System Architecture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>
                <a:solidFill>
                  <a:schemeClr val="lt1"/>
                </a:solidFill>
              </a:rPr>
              <a:t>React (Frontend – Netlify) → Node.js &amp; Express (Backend API) → MongoDB Atlas (Cloud Database)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Key Technical Contributions</a:t>
            </a:r>
            <a:endParaRPr sz="1300" b="1">
              <a:solidFill>
                <a:schemeClr val="lt1"/>
              </a:solidFill>
            </a:endParaRPr>
          </a:p>
          <a:p>
            <a:pPr marL="457200" lvl="0" indent="-287972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Resolved backend runtime and deployment errors</a:t>
            </a:r>
            <a:endParaRPr sz="1100">
              <a:solidFill>
                <a:schemeClr val="lt1"/>
              </a:solidFill>
            </a:endParaRPr>
          </a:p>
          <a:p>
            <a:pPr marL="457200" lvl="0" indent="-28797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Improved API logic for validation, sanitization, and error handling</a:t>
            </a:r>
            <a:endParaRPr sz="1100">
              <a:solidFill>
                <a:schemeClr val="lt1"/>
              </a:solidFill>
            </a:endParaRPr>
          </a:p>
          <a:p>
            <a:pPr marL="457200" lvl="0" indent="-28797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Verified correct MongoDB integration (live insert &amp; fetch testing)</a:t>
            </a:r>
            <a:endParaRPr sz="1100">
              <a:solidFill>
                <a:schemeClr val="lt1"/>
              </a:solidFill>
            </a:endParaRPr>
          </a:p>
          <a:p>
            <a:pPr marL="457200" lvl="0" indent="-28797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Successfully deployed backend on a </a:t>
            </a:r>
            <a:r>
              <a:rPr lang="en-GB" sz="1100" b="1">
                <a:solidFill>
                  <a:schemeClr val="lt1"/>
                </a:solidFill>
              </a:rPr>
              <a:t>free cloud platform for testing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Key Features &amp; Impact</a:t>
            </a:r>
            <a:endParaRPr sz="1300" b="1">
              <a:solidFill>
                <a:schemeClr val="lt1"/>
              </a:solidFill>
            </a:endParaRPr>
          </a:p>
          <a:p>
            <a:pPr marL="457200" lvl="0" indent="-287972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Dynamic, validation-driven feedback forms</a:t>
            </a:r>
            <a:endParaRPr sz="1100">
              <a:solidFill>
                <a:schemeClr val="lt1"/>
              </a:solidFill>
            </a:endParaRPr>
          </a:p>
          <a:p>
            <a:pPr marL="457200" lvl="0" indent="-28797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Secure REST APIs with environment-based configuration</a:t>
            </a:r>
            <a:endParaRPr sz="1100">
              <a:solidFill>
                <a:schemeClr val="lt1"/>
              </a:solidFill>
            </a:endParaRPr>
          </a:p>
          <a:p>
            <a:pPr marL="457200" lvl="0" indent="-28797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Centralized feedback storage with timestamps</a:t>
            </a:r>
            <a:endParaRPr sz="1100">
              <a:solidFill>
                <a:schemeClr val="lt1"/>
              </a:solidFill>
            </a:endParaRPr>
          </a:p>
          <a:p>
            <a:pPr marL="457200" lvl="0" indent="-287972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 b="1">
                <a:solidFill>
                  <a:schemeClr val="lt1"/>
                </a:solidFill>
              </a:rPr>
              <a:t>70–80% faster submissions</a:t>
            </a:r>
            <a:r>
              <a:rPr lang="en-GB" sz="1100">
                <a:solidFill>
                  <a:schemeClr val="lt1"/>
                </a:solidFill>
              </a:rPr>
              <a:t>, error rate </a:t>
            </a:r>
            <a:r>
              <a:rPr lang="en-GB" sz="1100" b="1">
                <a:solidFill>
                  <a:schemeClr val="lt1"/>
                </a:solidFill>
              </a:rPr>
              <a:t>&lt;2%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400"/>
              </a:spcAft>
              <a:buNone/>
            </a:pPr>
            <a:r>
              <a:rPr lang="en-GB" sz="1300" b="1">
                <a:solidFill>
                  <a:schemeClr val="lt1"/>
                </a:solidFill>
              </a:rPr>
              <a:t>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7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-3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7"/>
          <p:cNvCxnSpPr/>
          <p:nvPr/>
        </p:nvCxnSpPr>
        <p:spPr>
          <a:xfrm rot="10800000" flipH="1">
            <a:off x="-8700" y="808725"/>
            <a:ext cx="91614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" name="Google Shape;100;p17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4425950" y="3441700"/>
            <a:ext cx="3886200" cy="1017600"/>
          </a:xfrm>
          <a:prstGeom prst="rect">
            <a:avLst/>
          </a:prstGeom>
          <a:solidFill>
            <a:srgbClr val="93ABB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Project Status:Deployed</a:t>
            </a:r>
            <a:endParaRPr sz="13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https://feedbackformbeumergroup.netlify.app/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7623" y="1870988"/>
            <a:ext cx="2497476" cy="182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0" y="863025"/>
            <a:ext cx="9144000" cy="4280400"/>
          </a:xfrm>
          <a:prstGeom prst="rect">
            <a:avLst/>
          </a:prstGeom>
          <a:solidFill>
            <a:srgbClr val="93ABB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688"/>
              <a:buNone/>
            </a:pPr>
            <a:r>
              <a:rPr lang="en-GB" sz="1262" b="1">
                <a:solidFill>
                  <a:schemeClr val="lt1"/>
                </a:solidFill>
              </a:rPr>
              <a:t>Core Digitalization Project – IO-Link Sensor Monitoring System</a:t>
            </a:r>
            <a:endParaRPr sz="1262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SzPts val="688"/>
              <a:buNone/>
            </a:pPr>
            <a:r>
              <a:rPr lang="en-GB" sz="1012" b="1">
                <a:solidFill>
                  <a:schemeClr val="lt1"/>
                </a:solidFill>
              </a:rPr>
              <a:t>Project Objective</a:t>
            </a:r>
            <a:endParaRPr sz="1012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887" b="1">
                <a:solidFill>
                  <a:schemeClr val="lt1"/>
                </a:solidFill>
              </a:rPr>
              <a:t>To design a scalable, containerized real-time monitoring system for IO-Link industrial sensors using a Digital Twin approach.</a:t>
            </a:r>
            <a:endParaRPr sz="887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012" b="1">
                <a:solidFill>
                  <a:schemeClr val="lt1"/>
                </a:solidFill>
              </a:rPr>
              <a:t>System Architecture</a:t>
            </a:r>
            <a:endParaRPr sz="1012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887" b="1">
                <a:solidFill>
                  <a:schemeClr val="lt1"/>
                </a:solidFill>
              </a:rPr>
              <a:t>IO-Link Sensors → Node-RED → Elasticsearch → Kibana Dashboard</a:t>
            </a:r>
            <a:endParaRPr sz="887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012" b="1">
                <a:solidFill>
                  <a:schemeClr val="lt1"/>
                </a:solidFill>
              </a:rPr>
              <a:t>Technical Stack</a:t>
            </a:r>
            <a:endParaRPr sz="1012" b="1">
              <a:solidFill>
                <a:schemeClr val="lt1"/>
              </a:solidFill>
            </a:endParaRPr>
          </a:p>
          <a:p>
            <a:pPr marL="457200" lvl="0" indent="-284956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lang="en-GB" sz="887" b="1">
                <a:solidFill>
                  <a:schemeClr val="lt1"/>
                </a:solidFill>
              </a:rPr>
              <a:t>Node-RED (Data ingestion)</a:t>
            </a:r>
            <a:endParaRPr sz="887" b="1">
              <a:solidFill>
                <a:schemeClr val="lt1"/>
              </a:solidFill>
            </a:endParaRPr>
          </a:p>
          <a:p>
            <a:pPr marL="457200" lvl="0" indent="-284956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lang="en-GB" sz="887" b="1">
                <a:solidFill>
                  <a:schemeClr val="lt1"/>
                </a:solidFill>
              </a:rPr>
              <a:t>Elasticsearch (Time-series storage)</a:t>
            </a:r>
            <a:endParaRPr sz="887" b="1">
              <a:solidFill>
                <a:schemeClr val="lt1"/>
              </a:solidFill>
            </a:endParaRPr>
          </a:p>
          <a:p>
            <a:pPr marL="457200" lvl="0" indent="-284956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lang="en-GB" sz="887" b="1">
                <a:solidFill>
                  <a:schemeClr val="lt1"/>
                </a:solidFill>
              </a:rPr>
              <a:t>Kibana (Visualization)</a:t>
            </a:r>
            <a:endParaRPr sz="887" b="1">
              <a:solidFill>
                <a:schemeClr val="lt1"/>
              </a:solidFill>
            </a:endParaRPr>
          </a:p>
          <a:p>
            <a:pPr marL="457200" lvl="0" indent="-284956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lang="en-GB" sz="887" b="1">
                <a:solidFill>
                  <a:schemeClr val="lt1"/>
                </a:solidFill>
              </a:rPr>
              <a:t>Docker &amp; Kubernetes (Deployment)</a:t>
            </a:r>
            <a:endParaRPr sz="887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n-GB" sz="1012" b="1">
                <a:solidFill>
                  <a:schemeClr val="lt1"/>
                </a:solidFill>
              </a:rPr>
              <a:t>Key Features                                                                                      </a:t>
            </a:r>
            <a:endParaRPr sz="1412" b="1">
              <a:solidFill>
                <a:schemeClr val="lt1"/>
              </a:solidFill>
            </a:endParaRPr>
          </a:p>
          <a:p>
            <a:pPr marL="457200" lvl="0" indent="-284956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lang="en-GB" sz="887" b="1">
                <a:solidFill>
                  <a:schemeClr val="lt1"/>
                </a:solidFill>
              </a:rPr>
              <a:t>Real-time ultrasonic &amp; vibration monitoring</a:t>
            </a:r>
            <a:endParaRPr sz="887" b="1">
              <a:solidFill>
                <a:schemeClr val="lt1"/>
              </a:solidFill>
            </a:endParaRPr>
          </a:p>
          <a:p>
            <a:pPr marL="457200" lvl="0" indent="-284956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lang="en-GB" sz="887" b="1">
                <a:solidFill>
                  <a:schemeClr val="lt1"/>
                </a:solidFill>
              </a:rPr>
              <a:t>Alerting based on ISO thresholds</a:t>
            </a:r>
            <a:endParaRPr sz="887" b="1">
              <a:solidFill>
                <a:schemeClr val="lt1"/>
              </a:solidFill>
            </a:endParaRPr>
          </a:p>
          <a:p>
            <a:pPr marL="457200" lvl="0" indent="-284956" algn="l" rtl="0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lang="en-GB" sz="887" b="1">
                <a:solidFill>
                  <a:schemeClr val="lt1"/>
                </a:solidFill>
              </a:rPr>
              <a:t>Historical trend analysis</a:t>
            </a:r>
            <a:endParaRPr sz="887" b="1">
              <a:solidFill>
                <a:schemeClr val="lt1"/>
              </a:solidFill>
            </a:endParaRPr>
          </a:p>
          <a:p>
            <a:pPr marL="457200" lvl="0" indent="-284956" algn="l" rtl="0">
              <a:lnSpc>
                <a:spcPct val="6000"/>
              </a:lnSpc>
              <a:spcBef>
                <a:spcPts val="1800"/>
              </a:spcBef>
              <a:spcAft>
                <a:spcPts val="400"/>
              </a:spcAft>
              <a:buClr>
                <a:schemeClr val="lt1"/>
              </a:buClr>
              <a:buSzPts val="888"/>
              <a:buChar char="●"/>
            </a:pPr>
            <a:r>
              <a:rPr lang="en-GB" sz="887" b="1">
                <a:solidFill>
                  <a:schemeClr val="lt1"/>
                </a:solidFill>
              </a:rPr>
              <a:t>Dockerized &amp; Kubernetes-ready</a:t>
            </a:r>
            <a:endParaRPr sz="1025" b="1">
              <a:solidFill>
                <a:schemeClr val="lt1"/>
              </a:solidFill>
            </a:endParaRPr>
          </a:p>
        </p:txBody>
      </p:sp>
      <p:pic>
        <p:nvPicPr>
          <p:cNvPr id="110" name="Google Shape;110;p1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0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>
            <a:off x="-600" y="863025"/>
            <a:ext cx="9165300" cy="54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8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1792125" y="2089750"/>
            <a:ext cx="736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845050" y="3327400"/>
            <a:ext cx="4115100" cy="1189200"/>
          </a:xfrm>
          <a:prstGeom prst="rect">
            <a:avLst/>
          </a:prstGeom>
          <a:solidFill>
            <a:srgbClr val="93ABB5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Deployment</a:t>
            </a:r>
            <a:endParaRPr sz="1300" b="1">
              <a:solidFill>
                <a:schemeClr val="lt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Docker Image: </a:t>
            </a:r>
            <a:r>
              <a:rPr lang="en-GB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docker pull mandeeprana1/iolink_sensor_monitoring:latest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16" name="Google Shape;116;p18" title="Screenshot 2025-12-18 151146.png"/>
          <p:cNvPicPr preferRelativeResize="0"/>
          <p:nvPr/>
        </p:nvPicPr>
        <p:blipFill rotWithShape="1">
          <a:blip r:embed="rId5">
            <a:alphaModFix/>
          </a:blip>
          <a:srcRect l="-48880" t="-35791" r="-3489" b="-16577"/>
          <a:stretch/>
        </p:blipFill>
        <p:spPr>
          <a:xfrm>
            <a:off x="4572000" y="1136421"/>
            <a:ext cx="4572000" cy="23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9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6475" y="925200"/>
            <a:ext cx="9158100" cy="42183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lang="en-GB" sz="1700" b="1" dirty="0">
                <a:solidFill>
                  <a:schemeClr val="bg1"/>
                </a:solidFill>
              </a:rPr>
              <a:t>IO-Link Sensor Monitoring System</a:t>
            </a:r>
            <a:endParaRPr sz="17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i="1" dirty="0">
                <a:solidFill>
                  <a:schemeClr val="bg1"/>
                </a:solidFill>
              </a:rPr>
              <a:t>Digital Twin–Based Industrial IoT</a:t>
            </a:r>
            <a:endParaRPr sz="1100" i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 dirty="0">
                <a:solidFill>
                  <a:schemeClr val="bg1"/>
                </a:solidFill>
              </a:rPr>
              <a:t>Overview</a:t>
            </a:r>
            <a:br>
              <a:rPr lang="en-GB" sz="1100" b="1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</a:rPr>
              <a:t> Real-time monitoring of IO-Link ultrasonic and vibration sensors using </a:t>
            </a:r>
            <a:r>
              <a:rPr lang="en-GB" sz="1100" b="1" dirty="0">
                <a:solidFill>
                  <a:schemeClr val="bg1"/>
                </a:solidFill>
              </a:rPr>
              <a:t>Node-RED, Elasticsearch, and Kibana</a:t>
            </a:r>
            <a:r>
              <a:rPr lang="en-GB" sz="1100" dirty="0">
                <a:solidFill>
                  <a:schemeClr val="bg1"/>
                </a:solidFill>
              </a:rPr>
              <a:t>, deployed with </a:t>
            </a:r>
            <a:r>
              <a:rPr lang="en-GB" sz="1100" b="1" dirty="0">
                <a:solidFill>
                  <a:schemeClr val="bg1"/>
                </a:solidFill>
              </a:rPr>
              <a:t>Docker &amp; Kubernetes</a:t>
            </a:r>
            <a:r>
              <a:rPr lang="en-GB" sz="1100" dirty="0">
                <a:solidFill>
                  <a:schemeClr val="bg1"/>
                </a:solidFill>
              </a:rPr>
              <a:t>.</a:t>
            </a:r>
            <a:endParaRPr sz="11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 dirty="0">
                <a:solidFill>
                  <a:schemeClr val="bg1"/>
                </a:solidFill>
              </a:rPr>
              <a:t>Architecture</a:t>
            </a:r>
            <a:br>
              <a:rPr lang="en-GB" sz="1100" b="1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</a:rPr>
              <a:t> </a:t>
            </a:r>
            <a:r>
              <a:rPr lang="en-GB" sz="1100" b="1" dirty="0">
                <a:solidFill>
                  <a:schemeClr val="bg1"/>
                </a:solidFill>
              </a:rPr>
              <a:t>Sensors → Node-RED → Elasticsearch → Kibana → Dashboard</a:t>
            </a:r>
            <a:endParaRPr sz="11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b="1" dirty="0">
                <a:solidFill>
                  <a:schemeClr val="bg1"/>
                </a:solidFill>
              </a:rPr>
              <a:t>Key Highlights</a:t>
            </a:r>
            <a:endParaRPr sz="1100" b="1" dirty="0">
              <a:solidFill>
                <a:schemeClr val="bg1"/>
              </a:solidFill>
            </a:endParaRPr>
          </a:p>
          <a:p>
            <a:pPr marL="457200" lvl="0" indent="-29321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 dirty="0">
                <a:solidFill>
                  <a:schemeClr val="bg1"/>
                </a:solidFill>
              </a:rPr>
              <a:t>Live sensor data (2-sec updates)</a:t>
            </a:r>
            <a:br>
              <a:rPr lang="en-GB" sz="1100" dirty="0">
                <a:solidFill>
                  <a:schemeClr val="bg1"/>
                </a:solidFill>
              </a:rPr>
            </a:br>
            <a:endParaRPr sz="1100" dirty="0">
              <a:solidFill>
                <a:schemeClr val="bg1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 dirty="0">
                <a:solidFill>
                  <a:schemeClr val="bg1"/>
                </a:solidFill>
              </a:rPr>
              <a:t>Alerts &amp; historical trends</a:t>
            </a:r>
            <a:br>
              <a:rPr lang="en-GB" sz="1100" dirty="0">
                <a:solidFill>
                  <a:schemeClr val="bg1"/>
                </a:solidFill>
              </a:rPr>
            </a:br>
            <a:endParaRPr sz="1100" dirty="0">
              <a:solidFill>
                <a:schemeClr val="bg1"/>
              </a:solidFill>
            </a:endParaRPr>
          </a:p>
          <a:p>
            <a:pPr marL="457200" lvl="0" indent="-29321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 dirty="0">
                <a:solidFill>
                  <a:schemeClr val="bg1"/>
                </a:solidFill>
              </a:rPr>
              <a:t>Scalable containerized deployment</a:t>
            </a:r>
            <a:br>
              <a:rPr lang="en-GB" sz="1100" dirty="0">
                <a:solidFill>
                  <a:schemeClr val="bg1"/>
                </a:solidFill>
              </a:rPr>
            </a:br>
            <a:endParaRPr sz="11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bg1"/>
                </a:solidFill>
              </a:rPr>
              <a:t>Status</a:t>
            </a:r>
            <a:br>
              <a:rPr lang="en-GB" sz="1100" b="1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</a:rPr>
              <a:t> ✅ Operational | ✅ Demo Ready</a:t>
            </a:r>
            <a:endParaRPr sz="11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 dirty="0">
                <a:solidFill>
                  <a:schemeClr val="bg1"/>
                </a:solidFill>
              </a:rPr>
              <a:t>GitHub: </a:t>
            </a:r>
            <a:r>
              <a:rPr lang="en-GB" sz="11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https://github.com/mr-mandeeprana/IO-Link-Sensor-Monitoring-System_Digital_Twin_Model.git</a:t>
            </a:r>
            <a:endParaRPr sz="11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23" name="Google Shape;123;p19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850" y="58250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9"/>
          <p:cNvCxnSpPr/>
          <p:nvPr/>
        </p:nvCxnSpPr>
        <p:spPr>
          <a:xfrm rot="10800000" flipH="1">
            <a:off x="6475" y="917375"/>
            <a:ext cx="9158100" cy="7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5" name="Google Shape;125;p19" title="WhatsApp Image 2025-11-19 at 16.18.28_c7f3c41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458" y="3174025"/>
            <a:ext cx="1897117" cy="19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 title="Screenshot 2025-11-19 1613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650" y="3174025"/>
            <a:ext cx="2289948" cy="107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 title="WhatsApp Image 2025-11-19 at 16.18.27_83b02c13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800000" flipH="1">
            <a:off x="7217600" y="2083424"/>
            <a:ext cx="1946976" cy="109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 title="WhatsApp Image 2025-11-19 at 16.18.27_97d52b6a.jpg"/>
          <p:cNvPicPr preferRelativeResize="0"/>
          <p:nvPr/>
        </p:nvPicPr>
        <p:blipFill rotWithShape="1">
          <a:blip r:embed="rId8">
            <a:alphaModFix/>
          </a:blip>
          <a:srcRect t="-8120" b="8120"/>
          <a:stretch/>
        </p:blipFill>
        <p:spPr>
          <a:xfrm>
            <a:off x="4927650" y="2026450"/>
            <a:ext cx="2289949" cy="10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0" y="855525"/>
            <a:ext cx="9144000" cy="42879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700" b="1">
                <a:solidFill>
                  <a:schemeClr val="lt1"/>
                </a:solidFill>
              </a:rPr>
              <a:t>SLIDE 2 – 6 WEEK AUTOMATION TRAINING SUMMARY (PART 1)</a:t>
            </a:r>
            <a:endParaRPr sz="17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Week 1: Automation &amp; Digital Foundations</a:t>
            </a:r>
            <a:endParaRPr sz="13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Introduction to BEUMER Group &amp; global automation solutions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Overview of BHS (Baggage Handling Systems) &amp; PMS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Basics of software, networking, servers &amp; security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Introduction to AI &amp; data analytics in automation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Data Analytics Mini Project</a:t>
            </a:r>
            <a:endParaRPr sz="13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Simulated MFM energy meter data using Node-RED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Stored time-series data in Elasticsearch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Visualized power, voltage &amp; current in Kibana dashboards</a:t>
            </a:r>
            <a:endParaRPr sz="1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35" name="Google Shape;135;p20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850" y="0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0"/>
          <p:cNvCxnSpPr/>
          <p:nvPr/>
        </p:nvCxnSpPr>
        <p:spPr>
          <a:xfrm>
            <a:off x="22500" y="855525"/>
            <a:ext cx="9099000" cy="468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20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200" y="2470150"/>
            <a:ext cx="4837299" cy="20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-10425" y="808725"/>
            <a:ext cx="9144000" cy="4334700"/>
          </a:xfrm>
          <a:prstGeom prst="rect">
            <a:avLst/>
          </a:prstGeom>
          <a:solidFill>
            <a:srgbClr val="93ABB5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Week 2–3: Networking &amp; Security</a:t>
            </a:r>
            <a:endParaRPr sz="13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b="1">
                <a:solidFill>
                  <a:schemeClr val="lt1"/>
                </a:solidFill>
              </a:rPr>
              <a:t>IPv4 &amp; IPv6 addressing concepts</a:t>
            </a:r>
            <a:br>
              <a:rPr lang="en-GB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b="1">
                <a:solidFill>
                  <a:schemeClr val="lt1"/>
                </a:solidFill>
              </a:rPr>
              <a:t>LAN design using Cisco Packet Tracer</a:t>
            </a:r>
            <a:br>
              <a:rPr lang="en-GB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b="1">
                <a:solidFill>
                  <a:schemeClr val="lt1"/>
                </a:solidFill>
              </a:rPr>
              <a:t>Router &amp; switch security basics</a:t>
            </a:r>
            <a:br>
              <a:rPr lang="en-GB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b="1">
                <a:solidFill>
                  <a:schemeClr val="lt1"/>
                </a:solidFill>
              </a:rPr>
              <a:t>VLANs, STP &amp; campus network design</a:t>
            </a:r>
            <a:br>
              <a:rPr lang="en-GB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1">
                <a:solidFill>
                  <a:schemeClr val="lt1"/>
                </a:solidFill>
              </a:rPr>
              <a:t>Week 4–6: Servers &amp; Software</a:t>
            </a:r>
            <a:endParaRPr sz="13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b="1">
                <a:solidFill>
                  <a:schemeClr val="lt1"/>
                </a:solidFill>
              </a:rPr>
              <a:t>Physical &amp; virtual server infrastructure</a:t>
            </a:r>
            <a:br>
              <a:rPr lang="en-GB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b="1">
                <a:solidFill>
                  <a:schemeClr val="lt1"/>
                </a:solidFill>
              </a:rPr>
              <a:t>SAN &amp; virtualization concepts</a:t>
            </a:r>
            <a:br>
              <a:rPr lang="en-GB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b="1">
                <a:solidFill>
                  <a:schemeClr val="lt1"/>
                </a:solidFill>
              </a:rPr>
              <a:t>OOPs, web development &amp; REST APIs</a:t>
            </a:r>
            <a:br>
              <a:rPr lang="en-GB" sz="1100" b="1">
                <a:solidFill>
                  <a:schemeClr val="lt1"/>
                </a:solidFill>
              </a:rPr>
            </a:br>
            <a:endParaRPr sz="1100" b="1">
              <a:solidFill>
                <a:schemeClr val="lt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 b="1">
                <a:solidFill>
                  <a:schemeClr val="lt1"/>
                </a:solidFill>
              </a:rPr>
              <a:t>Integration of networking, servers &amp; applications</a:t>
            </a:r>
            <a:endParaRPr sz="1100"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>
              <a:solidFill>
                <a:schemeClr val="lt1"/>
              </a:solidFill>
            </a:endParaRPr>
          </a:p>
        </p:txBody>
      </p:sp>
      <p:pic>
        <p:nvPicPr>
          <p:cNvPr id="146" name="Google Shape;146;p21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925" y="-3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1"/>
          <p:cNvCxnSpPr/>
          <p:nvPr/>
        </p:nvCxnSpPr>
        <p:spPr>
          <a:xfrm>
            <a:off x="12075" y="808725"/>
            <a:ext cx="9099000" cy="1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1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1125</Words>
  <Application>Microsoft Office PowerPoint</Application>
  <PresentationFormat>On-screen Show (16:9)</PresentationFormat>
  <Paragraphs>142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Roboto Mono</vt:lpstr>
      <vt:lpstr>Times New Roman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Mandeep Rana</cp:lastModifiedBy>
  <cp:revision>4</cp:revision>
  <dcterms:modified xsi:type="dcterms:W3CDTF">2025-12-19T05:38:53Z</dcterms:modified>
</cp:coreProperties>
</file>